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8" r:id="rId2"/>
  </p:sldMasterIdLst>
  <p:notesMasterIdLst>
    <p:notesMasterId r:id="rId20"/>
  </p:notesMasterIdLst>
  <p:handoutMasterIdLst>
    <p:handoutMasterId r:id="rId21"/>
  </p:handoutMasterIdLst>
  <p:sldIdLst>
    <p:sldId id="285" r:id="rId3"/>
    <p:sldId id="260" r:id="rId4"/>
    <p:sldId id="270" r:id="rId5"/>
    <p:sldId id="278" r:id="rId6"/>
    <p:sldId id="271" r:id="rId7"/>
    <p:sldId id="279" r:id="rId8"/>
    <p:sldId id="282" r:id="rId9"/>
    <p:sldId id="283" r:id="rId10"/>
    <p:sldId id="284" r:id="rId11"/>
    <p:sldId id="287" r:id="rId12"/>
    <p:sldId id="274" r:id="rId13"/>
    <p:sldId id="275" r:id="rId14"/>
    <p:sldId id="280" r:id="rId15"/>
    <p:sldId id="288" r:id="rId16"/>
    <p:sldId id="281" r:id="rId17"/>
    <p:sldId id="286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3433"/>
    <a:srgbClr val="00294C"/>
    <a:srgbClr val="4C4D4C"/>
    <a:srgbClr val="EB8B2D"/>
    <a:srgbClr val="636462"/>
    <a:srgbClr val="7777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69" autoAdjust="0"/>
    <p:restoredTop sz="94673"/>
  </p:normalViewPr>
  <p:slideViewPr>
    <p:cSldViewPr snapToGrid="0" snapToObjects="1" showGuides="1">
      <p:cViewPr varScale="1">
        <p:scale>
          <a:sx n="150" d="100"/>
          <a:sy n="150" d="100"/>
        </p:scale>
        <p:origin x="2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70" d="100"/>
          <a:sy n="170" d="100"/>
        </p:scale>
        <p:origin x="648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F9A7093-B570-B193-D7A9-C5C63DBA20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ABD1486-6470-ADF8-DE88-7EFF4FFC6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5FBCA-7827-204B-8916-3BD441F72BB8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4AD9848-4544-6C88-D485-3E2FFA25BC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54C57B-ECE4-849C-BD69-0C6CD30F61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B2C0D7-0313-8748-AFD1-FE9CFDB25CA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588773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CE5A1-857B-214D-8BEE-AF65CEFCD544}" type="datetimeFigureOut">
              <a:rPr lang="de-DE" smtClean="0"/>
              <a:t>25.06.2025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31BCB-E4CC-CD41-BF0E-941D9510A3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562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Hello,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name is Sonja Dagn and I would like to welcome you to my final presentation of my bachelor thesis 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topic Digitization in Manufacturing plants. 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thesis is supervised by Dr.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Sashko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Ristov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assurance plays a crucial role in companies to ensure that products meet high-quality standards.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research topic of this study is the digitization in companies, especially the digitization of error catalogs for an efficient quality control.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address this topic, it is necessary to replace traditional paper-based error catalogs with web-based solutions.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689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8F429-4BC8-998E-B313-3F101FA6C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BA927ED-961F-BFC6-2710-87654ECC1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1B25D54-0C4E-ECDD-3C66-27DA13F028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Hello,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name is Sonja Dagn and I would like to welcome you to my final presentation of my bachelor thesis 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the topic Digitization in Manufacturing plants. 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thesis is supervised by Dr.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Sashko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Ristov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Quality assurance plays a crucial role in companies to ensure that products meet high-quality standards.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research topic of this study is the digitization in companies, especially the digitization of error catalogs for an efficient quality control.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address this topic, it is necessary to replace traditional paper-based error catalogs with web-based solutions.</a:t>
            </a:r>
            <a:endParaRPr lang="de-A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de-AT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ABF73D4-43A8-EC46-30CF-B46F6F4EC2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531BCB-E4CC-CD41-BF0E-941D9510A3D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420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Design enthält.&#10;&#10;KI-generierte Inhalte können fehlerhaft sein.">
            <a:extLst>
              <a:ext uri="{FF2B5EF4-FFF2-40B4-BE49-F238E27FC236}">
                <a16:creationId xmlns:a16="http://schemas.microsoft.com/office/drawing/2014/main" id="{223FF5FB-C0BC-8FBF-E010-82C75F859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A5A38D-E190-82AE-46C3-26548925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423" y="2624296"/>
            <a:ext cx="10561669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5FB9842-8DFB-C8D2-DAF3-F9AEA1236D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423" y="5407457"/>
            <a:ext cx="10561669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43433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917861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kblatt Social Media+ww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7090AD0-FD2A-CA7D-BBD5-5B2FCD0D81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240682" cy="688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6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9545"/>
            <a:ext cx="12192000" cy="6860032"/>
          </a:xfrm>
          <a:prstGeom prst="rect">
            <a:avLst/>
          </a:prstGeom>
        </p:spPr>
      </p:pic>
      <p:sp>
        <p:nvSpPr>
          <p:cNvPr id="5" name="Titel 1"/>
          <p:cNvSpPr>
            <a:spLocks noGrp="1"/>
          </p:cNvSpPr>
          <p:nvPr>
            <p:ph type="ctrTitle"/>
          </p:nvPr>
        </p:nvSpPr>
        <p:spPr>
          <a:xfrm>
            <a:off x="983432" y="5373216"/>
            <a:ext cx="10515600" cy="48530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800">
                <a:solidFill>
                  <a:schemeClr val="tx1"/>
                </a:solidFill>
              </a:defRPr>
            </a:lvl1pPr>
          </a:lstStyle>
          <a:p>
            <a:r>
              <a:rPr lang="de-DE" sz="3000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78913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23FF5FB-C0BC-8FBF-E010-82C75F8599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4A5A38D-E190-82AE-46C3-2654892513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423" y="2624296"/>
            <a:ext cx="10561669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Textplatzhalter 12">
            <a:extLst>
              <a:ext uri="{FF2B5EF4-FFF2-40B4-BE49-F238E27FC236}">
                <a16:creationId xmlns:a16="http://schemas.microsoft.com/office/drawing/2014/main" id="{857560AF-62DA-685C-05D3-86EBDEF3A4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5423" y="5407457"/>
            <a:ext cx="10561669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343433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7124398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44FC01E-4815-58CB-245F-C6264A32E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1130142"/>
            <a:ext cx="10858029" cy="4746783"/>
          </a:xfrm>
        </p:spPr>
        <p:txBody>
          <a:bodyPr/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F467342-6F17-B273-AB31-7550A6A2E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408" y="332656"/>
            <a:ext cx="10865960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60C85B2-D425-5CFB-4251-19ED243B1A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8966" y="6357537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 dirty="0"/>
              <a:t>Titel oder Vortragender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5E0B9212-D1C1-ADB0-2A92-B1D1B2B01F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8836" y="6355278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97E50-EC1F-01A0-B1F3-70989E79E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71980" y="6357537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403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0" userDrawn="1">
          <p15:clr>
            <a:srgbClr val="FBAE40"/>
          </p15:clr>
        </p15:guide>
        <p15:guide id="2" pos="48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6763" y="1125538"/>
            <a:ext cx="5273191" cy="4751387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F25E90-E439-A938-CC55-2C9384E72BB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82000" y="1125538"/>
            <a:ext cx="5400748" cy="4751387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4869B38-494B-4C89-A74E-D20229C10B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3" y="329025"/>
            <a:ext cx="10865960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1064C877-38F5-B23B-AB59-8521CEDEF5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7069" y="6352404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F45A9A-4549-7291-C45E-B517A0EB5B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6939" y="6350145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BEA872-6F0E-93AD-97E6-4944DF48FB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70083" y="6352404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730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0970" y="1797050"/>
            <a:ext cx="5201331" cy="4079875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000">
                <a:solidFill>
                  <a:srgbClr val="4C4D4C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23EBBEB-ABBC-395C-14A7-2F7F0FAE60BA}"/>
              </a:ext>
            </a:extLst>
          </p:cNvPr>
          <p:cNvSpPr txBox="1"/>
          <p:nvPr userDrawn="1"/>
        </p:nvSpPr>
        <p:spPr>
          <a:xfrm>
            <a:off x="888646" y="1126927"/>
            <a:ext cx="5083656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68689F5-31B5-F924-6649-EBD229A11FB1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140174" y="1797050"/>
            <a:ext cx="5201331" cy="4079875"/>
          </a:xfrm>
        </p:spPr>
        <p:txBody>
          <a:bodyPr>
            <a:normAutofit/>
          </a:bodyPr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000">
                <a:solidFill>
                  <a:srgbClr val="4C4D4C"/>
                </a:solidFill>
              </a:defRPr>
            </a:lvl2pPr>
            <a:lvl3pPr>
              <a:defRPr sz="2000">
                <a:solidFill>
                  <a:schemeClr val="accent6"/>
                </a:solidFill>
              </a:defRPr>
            </a:lvl3pPr>
            <a:lvl4pPr>
              <a:defRPr sz="2000">
                <a:solidFill>
                  <a:schemeClr val="accent6"/>
                </a:solidFill>
              </a:defRPr>
            </a:lvl4pPr>
            <a:lvl5pPr>
              <a:defRPr sz="20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endParaRPr lang="en-US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FCADC7D-CFAE-D0EC-0BBB-45D49E9E25BF}"/>
              </a:ext>
            </a:extLst>
          </p:cNvPr>
          <p:cNvSpPr txBox="1"/>
          <p:nvPr userDrawn="1"/>
        </p:nvSpPr>
        <p:spPr>
          <a:xfrm>
            <a:off x="6140173" y="1127050"/>
            <a:ext cx="5201331" cy="40011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Untertitelformat bearbeiten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FBFCFE1-A281-A2FB-6E30-43BF24D33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184" y="333375"/>
            <a:ext cx="10865960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CC06CE9B-759F-824A-C20A-5E10A93E48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7069" y="6354663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CBACC-8192-9FCA-5352-7C6863BD15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6939" y="6352404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ACE8F90-C45D-8937-D1DB-0139A002D5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70083" y="6354663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41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6321" y="1117234"/>
            <a:ext cx="6080753" cy="4756918"/>
          </a:xfrm>
        </p:spPr>
        <p:txBody>
          <a:bodyPr/>
          <a:lstStyle>
            <a:lvl1pPr marL="228594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1pPr>
            <a:lvl2pPr marL="685783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2pPr>
            <a:lvl3pPr marL="1142971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3pPr>
            <a:lvl4pPr marL="1600160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4pPr>
            <a:lvl5pPr marL="2057349" indent="-228594">
              <a:buFont typeface="Wingdings" pitchFamily="2" charset="2"/>
              <a:buChar char="§"/>
              <a:defRPr sz="1733">
                <a:solidFill>
                  <a:srgbClr val="4C4D4C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80663" y="1120007"/>
            <a:ext cx="4538645" cy="4756918"/>
          </a:xfrm>
        </p:spPr>
        <p:txBody>
          <a:bodyPr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10A2F76-5FE6-A2C9-8158-0253A4B2F1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6763" y="602259"/>
            <a:ext cx="10878519" cy="47783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 lang="en-US" sz="2667" dirty="0">
                <a:solidFill>
                  <a:schemeClr val="accent1"/>
                </a:solidFill>
              </a:defRPr>
            </a:lvl1pPr>
          </a:lstStyle>
          <a:p>
            <a:pPr lvl="0"/>
            <a:br>
              <a:rPr lang="de-DE" dirty="0"/>
            </a:br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595945F4-3FF9-3EFE-16B6-5F5982EA3F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58957" y="6367937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C5FAE91-7171-D00B-D5B3-F231E3F8D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78827" y="6365678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3719207-9E67-A5A0-0AFB-800C561F98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41971" y="6367937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6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97428" y="1125538"/>
            <a:ext cx="6135295" cy="4751387"/>
          </a:xfrm>
        </p:spPr>
        <p:txBody>
          <a:bodyPr anchor="t"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E6C6A265-800A-43D6-2F98-C10611F547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6763" y="1125538"/>
            <a:ext cx="4538645" cy="4751387"/>
          </a:xfrm>
        </p:spPr>
        <p:txBody>
          <a:bodyPr>
            <a:normAutofit/>
          </a:bodyPr>
          <a:lstStyle>
            <a:lvl1pPr marL="0" indent="0">
              <a:buNone/>
              <a:defRPr sz="1733">
                <a:solidFill>
                  <a:srgbClr val="4C4D4C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54FDCCD-A5AF-88A5-9D20-108CCA7A4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3" y="333375"/>
            <a:ext cx="10865960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D19F5C56-FD7E-D515-80C0-7891D6A12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7069" y="6352404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F6BA88-315C-2F5A-C8CA-1B8CAE5AFF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6939" y="6350145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E1B1380-8210-48A8-BB43-B42AD035E3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70083" y="6352404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915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+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CD230031-93FC-50BC-76F9-90A026F0873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6763" y="1126928"/>
            <a:ext cx="10865960" cy="480053"/>
          </a:xfrm>
        </p:spPr>
        <p:txBody>
          <a:bodyPr>
            <a:normAutofit/>
          </a:bodyPr>
          <a:lstStyle>
            <a:lvl1pPr marL="0" indent="0" algn="l">
              <a:buNone/>
              <a:defRPr sz="1733">
                <a:solidFill>
                  <a:srgbClr val="4C4D4C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F17648C-2661-BBE0-ED31-F8BFFFC21DA4}"/>
              </a:ext>
            </a:extLst>
          </p:cNvPr>
          <p:cNvSpPr txBox="1">
            <a:spLocks/>
          </p:cNvSpPr>
          <p:nvPr userDrawn="1"/>
        </p:nvSpPr>
        <p:spPr>
          <a:xfrm>
            <a:off x="959280" y="1797050"/>
            <a:ext cx="10865960" cy="105611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i="1" dirty="0">
                <a:solidFill>
                  <a:srgbClr val="4C4D4C"/>
                </a:solidFill>
                <a:latin typeface="+mn-lt"/>
              </a:rPr>
              <a:t>Zitat bearbeiten</a:t>
            </a:r>
            <a:endParaRPr lang="en-US" sz="2000" i="1" dirty="0">
              <a:solidFill>
                <a:srgbClr val="4C4D4C"/>
              </a:solidFill>
              <a:latin typeface="+mn-lt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F1926AB-352B-1D01-2E4A-B42350233D4A}"/>
              </a:ext>
            </a:extLst>
          </p:cNvPr>
          <p:cNvSpPr txBox="1">
            <a:spLocks/>
          </p:cNvSpPr>
          <p:nvPr userDrawn="1"/>
        </p:nvSpPr>
        <p:spPr>
          <a:xfrm>
            <a:off x="766763" y="2949177"/>
            <a:ext cx="10849700" cy="2927747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3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733" dirty="0">
                <a:solidFill>
                  <a:srgbClr val="4C4D4C"/>
                </a:solidFill>
              </a:rPr>
              <a:t>Mastertitelformat bearbeiten</a:t>
            </a:r>
            <a:endParaRPr lang="en-US" sz="1733" dirty="0">
              <a:solidFill>
                <a:srgbClr val="4C4D4C"/>
              </a:solidFill>
            </a:endParaRP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66364703-4655-3A8A-7A24-521B94AB028D}"/>
              </a:ext>
            </a:extLst>
          </p:cNvPr>
          <p:cNvCxnSpPr/>
          <p:nvPr userDrawn="1"/>
        </p:nvCxnSpPr>
        <p:spPr>
          <a:xfrm>
            <a:off x="863269" y="1797050"/>
            <a:ext cx="0" cy="960107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D4537A4E-7ECF-DAE3-1691-53F73276F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6763" y="333375"/>
            <a:ext cx="10865960" cy="477837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2667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2" name="Footer Placeholder 2">
            <a:extLst>
              <a:ext uri="{FF2B5EF4-FFF2-40B4-BE49-F238E27FC236}">
                <a16:creationId xmlns:a16="http://schemas.microsoft.com/office/drawing/2014/main" id="{A9014802-BFAB-F5A2-B75F-9FB942E2C2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7069" y="6352404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CAB30F97-4BE0-5CC1-D8E4-6176CBD1F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6939" y="6350145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1B5A1-CC77-7628-2F4B-D2EF0A0DF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70083" y="6352404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369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3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DE1D3F9E-CCAE-4466-A283-C2A9F0F34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87069" y="6354663"/>
            <a:ext cx="4114800" cy="314425"/>
          </a:xfrm>
          <a:prstGeom prst="rect">
            <a:avLst/>
          </a:prstGeom>
        </p:spPr>
        <p:txBody>
          <a:bodyPr anchor="ctr" anchorCtr="1"/>
          <a:lstStyle>
            <a:lvl1pPr algn="ctr">
              <a:defRPr sz="933">
                <a:solidFill>
                  <a:schemeClr val="accent3"/>
                </a:solidFill>
                <a:latin typeface="+mj-lt"/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CBFD8B5-A5D3-47AF-94BC-02440AFB06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6939" y="6352404"/>
            <a:ext cx="888247" cy="316684"/>
          </a:xfrm>
          <a:prstGeom prst="rect">
            <a:avLst/>
          </a:prstGeom>
        </p:spPr>
        <p:txBody>
          <a:bodyPr anchor="ctr" anchorCtr="1"/>
          <a:lstStyle>
            <a:lvl1pPr algn="r">
              <a:defRPr sz="933">
                <a:solidFill>
                  <a:schemeClr val="accent3"/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6F82951B-5DE8-4179-9CDF-0C5072183A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70083" y="6354663"/>
            <a:ext cx="1311917" cy="3166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33">
                <a:solidFill>
                  <a:schemeClr val="accent3"/>
                </a:solidFill>
              </a:defRPr>
            </a:lvl1pPr>
          </a:lstStyle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65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CDC0F-71BF-B840-812C-9588125E0BFE}" type="datetime6">
              <a:rPr lang="de-DE" smtClean="0"/>
              <a:t>Juni 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Titel oder Vortragender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8396C8-6250-4EB9-A9AF-4941536C768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/>
          <a:stretch/>
        </p:blipFill>
        <p:spPr>
          <a:xfrm>
            <a:off x="0" y="0"/>
            <a:ext cx="12250813" cy="689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00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06" r:id="rId3"/>
    <p:sldLayoutId id="2147483708" r:id="rId4"/>
    <p:sldLayoutId id="2147483721" r:id="rId5"/>
    <p:sldLayoutId id="2147483712" r:id="rId6"/>
    <p:sldLayoutId id="2147483713" r:id="rId7"/>
    <p:sldLayoutId id="2147483714" r:id="rId8"/>
    <p:sldLayoutId id="2147483735" r:id="rId9"/>
    <p:sldLayoutId id="2147483720" r:id="rId10"/>
    <p:sldLayoutId id="214748374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 userDrawn="1">
          <p15:clr>
            <a:srgbClr val="F26B43"/>
          </p15:clr>
        </p15:guide>
        <p15:guide id="2" pos="483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3702" userDrawn="1">
          <p15:clr>
            <a:srgbClr val="F26B43"/>
          </p15:clr>
        </p15:guide>
        <p15:guide id="5" orient="horz" pos="420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97E5070-6729-F987-57FF-BDB4747E89C1}"/>
              </a:ext>
            </a:extLst>
          </p:cNvPr>
          <p:cNvSpPr/>
          <p:nvPr/>
        </p:nvSpPr>
        <p:spPr>
          <a:xfrm>
            <a:off x="983432" y="6021288"/>
            <a:ext cx="10153128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>
          <a:xfrm>
            <a:off x="838200" y="5659243"/>
            <a:ext cx="10515600" cy="836711"/>
          </a:xfrm>
        </p:spPr>
        <p:txBody>
          <a:bodyPr/>
          <a:lstStyle/>
          <a:p>
            <a:r>
              <a:rPr lang="en-US" noProof="0" dirty="0"/>
              <a:t>Improving Recommendations by including User-Specific Constraints, based on Domain Knowledge</a:t>
            </a:r>
            <a:br>
              <a:rPr lang="en-US" noProof="0" dirty="0"/>
            </a:br>
            <a:br>
              <a:rPr lang="en-US" sz="1100" noProof="0" dirty="0"/>
            </a:br>
            <a:r>
              <a:rPr lang="en-US" sz="2000" b="1" noProof="0" dirty="0">
                <a:latin typeface="+mn-lt"/>
                <a:ea typeface="+mn-ea"/>
                <a:cs typeface="+mn-cs"/>
              </a:rPr>
              <a:t>Sonja</a:t>
            </a:r>
            <a:r>
              <a:rPr lang="en-US" sz="1800" noProof="0" dirty="0"/>
              <a:t> </a:t>
            </a:r>
            <a:r>
              <a:rPr lang="en-US" sz="2000" b="1" noProof="0" dirty="0">
                <a:latin typeface="+mn-lt"/>
                <a:ea typeface="+mn-ea"/>
                <a:cs typeface="+mn-cs"/>
              </a:rPr>
              <a:t>Dagn, Matteo Gläser, Ilyas </a:t>
            </a:r>
            <a:r>
              <a:rPr lang="en-US" sz="2000" b="1" noProof="0" dirty="0" err="1">
                <a:latin typeface="+mn-lt"/>
                <a:ea typeface="+mn-ea"/>
                <a:cs typeface="+mn-cs"/>
              </a:rPr>
              <a:t>Satik</a:t>
            </a:r>
            <a:endParaRPr lang="en-US" sz="2000" b="1" noProof="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7134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70FFE-13A7-FC93-C534-12C9C8E76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119F8720-F330-085E-2770-D0B815829D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err="1"/>
              <a:t>Enoyment</a:t>
            </a:r>
            <a:r>
              <a:rPr lang="de-AT" dirty="0"/>
              <a:t> </a:t>
            </a:r>
            <a:r>
              <a:rPr lang="de-AT" dirty="0" err="1"/>
              <a:t>factor</a:t>
            </a:r>
            <a:r>
              <a:rPr lang="de-AT" dirty="0"/>
              <a:t> </a:t>
            </a:r>
            <a:r>
              <a:rPr lang="de-AT" dirty="0" err="1"/>
              <a:t>construction</a:t>
            </a:r>
            <a:endParaRPr lang="de-A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466F4DA-21C2-4799-A44A-BCECD1B6CE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de-DE" dirty="0" err="1"/>
              <a:t>Recommender</a:t>
            </a:r>
            <a:r>
              <a:rPr lang="de-DE" dirty="0"/>
              <a:t>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D95E8B7-887F-14C2-72E4-EED5EEA29A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E494D9B-11F5-56AE-F60F-1655EC1275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A2C7095D-75D4-88D2-9DD6-0C0EE3F097FA}"/>
              </a:ext>
            </a:extLst>
          </p:cNvPr>
          <p:cNvSpPr/>
          <p:nvPr/>
        </p:nvSpPr>
        <p:spPr>
          <a:xfrm>
            <a:off x="2865005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Additionszeichen 12">
            <a:extLst>
              <a:ext uri="{FF2B5EF4-FFF2-40B4-BE49-F238E27FC236}">
                <a16:creationId xmlns:a16="http://schemas.microsoft.com/office/drawing/2014/main" id="{D8943EB4-D30D-55EB-546C-112F3AB2A9A2}"/>
              </a:ext>
            </a:extLst>
          </p:cNvPr>
          <p:cNvSpPr/>
          <p:nvPr/>
        </p:nvSpPr>
        <p:spPr>
          <a:xfrm>
            <a:off x="5426951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" name="Additionszeichen 13">
            <a:extLst>
              <a:ext uri="{FF2B5EF4-FFF2-40B4-BE49-F238E27FC236}">
                <a16:creationId xmlns:a16="http://schemas.microsoft.com/office/drawing/2014/main" id="{E9BEBE7D-B0C1-E454-71D4-39C4AA8331DA}"/>
              </a:ext>
            </a:extLst>
          </p:cNvPr>
          <p:cNvSpPr/>
          <p:nvPr/>
        </p:nvSpPr>
        <p:spPr>
          <a:xfrm>
            <a:off x="8560425" y="3031014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46AC922B-145C-19C5-A015-5ADA6EE2DFBB}"/>
              </a:ext>
            </a:extLst>
          </p:cNvPr>
          <p:cNvSpPr/>
          <p:nvPr/>
        </p:nvSpPr>
        <p:spPr>
          <a:xfrm>
            <a:off x="8121650" y="3408745"/>
            <a:ext cx="1174750" cy="179005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682D589E-B7CD-1C7A-A57A-81D0C01600D3}"/>
              </a:ext>
            </a:extLst>
          </p:cNvPr>
          <p:cNvSpPr txBox="1"/>
          <p:nvPr/>
        </p:nvSpPr>
        <p:spPr>
          <a:xfrm>
            <a:off x="8205738" y="3571677"/>
            <a:ext cx="1063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balanced</a:t>
            </a:r>
            <a:r>
              <a:rPr lang="de-DE" sz="1400" dirty="0"/>
              <a:t> </a:t>
            </a:r>
            <a:r>
              <a:rPr lang="de-DE" sz="1400" dirty="0" err="1"/>
              <a:t>by</a:t>
            </a:r>
            <a:endParaRPr lang="de-DE" sz="14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250F07B-87CA-D0CE-268E-26490CDD0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27" y="517900"/>
            <a:ext cx="1919624" cy="139916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1829E42-1CC5-E201-999C-E301D2362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8" y="2714855"/>
            <a:ext cx="1580550" cy="117700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F599D632-4304-27B7-E985-57B19FA9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433" y="2701244"/>
            <a:ext cx="1580550" cy="12042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F8A5F415-7A79-DADD-C3D9-3DE3C9E91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643475"/>
            <a:ext cx="1602632" cy="1235979"/>
          </a:xfrm>
          <a:prstGeom prst="rect">
            <a:avLst/>
          </a:prstGeom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F92D2795-ABC1-8C61-9FF1-1654ADAA1142}"/>
              </a:ext>
            </a:extLst>
          </p:cNvPr>
          <p:cNvSpPr/>
          <p:nvPr/>
        </p:nvSpPr>
        <p:spPr>
          <a:xfrm>
            <a:off x="5918777" y="2384425"/>
            <a:ext cx="354445" cy="36933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E947F83E-C017-22BB-7D8D-740C87C80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281" y="2591767"/>
            <a:ext cx="1792329" cy="133939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84813F3-3445-98F3-031A-55F940855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498" y="4094093"/>
            <a:ext cx="1886295" cy="1486597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1E0857B4-A6EC-5733-6C4B-F1C5408784BB}"/>
              </a:ext>
            </a:extLst>
          </p:cNvPr>
          <p:cNvSpPr txBox="1"/>
          <p:nvPr/>
        </p:nvSpPr>
        <p:spPr>
          <a:xfrm>
            <a:off x="4823806" y="1922369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Enjoyment</a:t>
            </a:r>
            <a:r>
              <a:rPr lang="de-DE" sz="2000" b="1" dirty="0"/>
              <a:t> </a:t>
            </a:r>
            <a:r>
              <a:rPr lang="de-DE" sz="2000" b="1" dirty="0" err="1"/>
              <a:t>of</a:t>
            </a:r>
            <a:r>
              <a:rPr lang="de-DE" sz="2000" b="1" dirty="0"/>
              <a:t> </a:t>
            </a:r>
            <a:r>
              <a:rPr lang="de-DE" sz="2000" b="1" dirty="0" err="1"/>
              <a:t>each</a:t>
            </a:r>
            <a:r>
              <a:rPr lang="de-DE" sz="2000" b="1" dirty="0"/>
              <a:t> score</a:t>
            </a:r>
          </a:p>
        </p:txBody>
      </p: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917E3838-6EBF-DB70-F246-881F4DB6BF40}"/>
              </a:ext>
            </a:extLst>
          </p:cNvPr>
          <p:cNvCxnSpPr>
            <a:cxnSpLocks/>
          </p:cNvCxnSpPr>
          <p:nvPr/>
        </p:nvCxnSpPr>
        <p:spPr>
          <a:xfrm>
            <a:off x="9268110" y="4356100"/>
            <a:ext cx="0" cy="1371600"/>
          </a:xfrm>
          <a:prstGeom prst="line">
            <a:avLst/>
          </a:prstGeom>
          <a:ln w="95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69C6C8A-3045-984B-A144-D8EE825EFB43}"/>
              </a:ext>
            </a:extLst>
          </p:cNvPr>
          <p:cNvCxnSpPr>
            <a:cxnSpLocks/>
          </p:cNvCxnSpPr>
          <p:nvPr/>
        </p:nvCxnSpPr>
        <p:spPr>
          <a:xfrm>
            <a:off x="9559282" y="4356100"/>
            <a:ext cx="0" cy="1371600"/>
          </a:xfrm>
          <a:prstGeom prst="line">
            <a:avLst/>
          </a:prstGeom>
          <a:ln w="9525"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0F7FD8F9-2B80-4F23-5561-7E1E7FA6AA6E}"/>
              </a:ext>
            </a:extLst>
          </p:cNvPr>
          <p:cNvCxnSpPr>
            <a:cxnSpLocks/>
          </p:cNvCxnSpPr>
          <p:nvPr/>
        </p:nvCxnSpPr>
        <p:spPr>
          <a:xfrm>
            <a:off x="9584682" y="4356100"/>
            <a:ext cx="0" cy="137160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7050A86-0102-E13F-AADF-E00A324D0FBB}"/>
              </a:ext>
            </a:extLst>
          </p:cNvPr>
          <p:cNvSpPr txBox="1"/>
          <p:nvPr/>
        </p:nvSpPr>
        <p:spPr>
          <a:xfrm>
            <a:off x="9784903" y="4094093"/>
            <a:ext cx="173772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Blue </a:t>
            </a:r>
            <a:r>
              <a:rPr lang="de-DE" sz="1200" dirty="0" err="1"/>
              <a:t>zenith</a:t>
            </a:r>
            <a:r>
              <a:rPr lang="de-DE" sz="1200" dirty="0"/>
              <a:t> 7*</a:t>
            </a:r>
          </a:p>
          <a:p>
            <a:r>
              <a:rPr lang="de-DE" sz="1200" dirty="0"/>
              <a:t>Freedom </a:t>
            </a:r>
            <a:r>
              <a:rPr lang="de-DE" sz="1200" dirty="0" err="1"/>
              <a:t>dive</a:t>
            </a:r>
            <a:r>
              <a:rPr lang="de-DE" sz="1200" dirty="0"/>
              <a:t> DT 10*</a:t>
            </a:r>
          </a:p>
          <a:p>
            <a:r>
              <a:rPr lang="de-DE" sz="1200" dirty="0" err="1"/>
              <a:t>No</a:t>
            </a:r>
            <a:r>
              <a:rPr lang="de-DE" sz="1200" dirty="0"/>
              <a:t> title HR 6 and 7*</a:t>
            </a:r>
          </a:p>
          <a:p>
            <a:r>
              <a:rPr lang="de-DE" sz="1200" dirty="0"/>
              <a:t>Epitaph NM and HR 7/9*</a:t>
            </a:r>
          </a:p>
          <a:p>
            <a:r>
              <a:rPr lang="de-DE" sz="1200" dirty="0"/>
              <a:t>PADORU DT 8*</a:t>
            </a:r>
          </a:p>
          <a:p>
            <a:r>
              <a:rPr lang="de-DE" sz="1200" dirty="0"/>
              <a:t>Santa-</a:t>
            </a:r>
            <a:r>
              <a:rPr lang="de-DE" sz="1200" dirty="0" err="1"/>
              <a:t>san</a:t>
            </a:r>
            <a:r>
              <a:rPr lang="de-DE" sz="1200" dirty="0"/>
              <a:t> 5*</a:t>
            </a:r>
          </a:p>
          <a:p>
            <a:r>
              <a:rPr lang="de-DE" sz="1200" dirty="0" err="1"/>
              <a:t>Crab</a:t>
            </a:r>
            <a:r>
              <a:rPr lang="de-DE" sz="1200" dirty="0"/>
              <a:t> Rave 5*</a:t>
            </a:r>
          </a:p>
          <a:p>
            <a:r>
              <a:rPr lang="de-DE" sz="1200" dirty="0"/>
              <a:t>KARMANATIONS 6*</a:t>
            </a:r>
          </a:p>
          <a:p>
            <a:r>
              <a:rPr lang="de-DE" sz="1200" dirty="0" err="1"/>
              <a:t>AaAaAaAAaAaAAa</a:t>
            </a:r>
            <a:r>
              <a:rPr lang="de-DE" sz="1200" dirty="0"/>
              <a:t> DT 7*</a:t>
            </a:r>
          </a:p>
          <a:p>
            <a:endParaRPr lang="de-DE" sz="1200" dirty="0"/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0CE6C8B1-3F32-807A-064E-260E463AEF4A}"/>
              </a:ext>
            </a:extLst>
          </p:cNvPr>
          <p:cNvCxnSpPr>
            <a:cxnSpLocks/>
          </p:cNvCxnSpPr>
          <p:nvPr/>
        </p:nvCxnSpPr>
        <p:spPr>
          <a:xfrm>
            <a:off x="9381482" y="4356100"/>
            <a:ext cx="0" cy="1371600"/>
          </a:xfrm>
          <a:prstGeom prst="line">
            <a:avLst/>
          </a:prstGeom>
          <a:ln w="9525"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D6E4348A-BCF0-1C2C-F703-C14D74102B41}"/>
              </a:ext>
            </a:extLst>
          </p:cNvPr>
          <p:cNvCxnSpPr>
            <a:cxnSpLocks/>
          </p:cNvCxnSpPr>
          <p:nvPr/>
        </p:nvCxnSpPr>
        <p:spPr>
          <a:xfrm>
            <a:off x="9403064" y="4356100"/>
            <a:ext cx="0" cy="1371600"/>
          </a:xfrm>
          <a:prstGeom prst="line">
            <a:avLst/>
          </a:prstGeom>
          <a:ln w="952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r Verbinder 56">
            <a:extLst>
              <a:ext uri="{FF2B5EF4-FFF2-40B4-BE49-F238E27FC236}">
                <a16:creationId xmlns:a16="http://schemas.microsoft.com/office/drawing/2014/main" id="{BABF7BB2-959A-3CD7-1AFA-E5DD4DDF4CD3}"/>
              </a:ext>
            </a:extLst>
          </p:cNvPr>
          <p:cNvCxnSpPr>
            <a:cxnSpLocks/>
          </p:cNvCxnSpPr>
          <p:nvPr/>
        </p:nvCxnSpPr>
        <p:spPr>
          <a:xfrm>
            <a:off x="9628685" y="4343400"/>
            <a:ext cx="0" cy="1371600"/>
          </a:xfrm>
          <a:prstGeom prst="line">
            <a:avLst/>
          </a:prstGeom>
          <a:ln w="95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D7F7BF00-5273-860D-A3B8-9D91F1E2C6DC}"/>
              </a:ext>
            </a:extLst>
          </p:cNvPr>
          <p:cNvCxnSpPr>
            <a:cxnSpLocks/>
          </p:cNvCxnSpPr>
          <p:nvPr/>
        </p:nvCxnSpPr>
        <p:spPr>
          <a:xfrm>
            <a:off x="8397232" y="4367491"/>
            <a:ext cx="0" cy="1371600"/>
          </a:xfrm>
          <a:prstGeom prst="line">
            <a:avLst/>
          </a:prstGeom>
          <a:ln w="9525"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Gerader Verbinder 58">
            <a:extLst>
              <a:ext uri="{FF2B5EF4-FFF2-40B4-BE49-F238E27FC236}">
                <a16:creationId xmlns:a16="http://schemas.microsoft.com/office/drawing/2014/main" id="{049559EC-3846-3DC0-FE68-534C680C7F19}"/>
              </a:ext>
            </a:extLst>
          </p:cNvPr>
          <p:cNvCxnSpPr>
            <a:cxnSpLocks/>
          </p:cNvCxnSpPr>
          <p:nvPr/>
        </p:nvCxnSpPr>
        <p:spPr>
          <a:xfrm>
            <a:off x="8205738" y="4367491"/>
            <a:ext cx="0" cy="1371600"/>
          </a:xfrm>
          <a:prstGeom prst="line">
            <a:avLst/>
          </a:prstGeom>
          <a:ln w="9525"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EE80A2F2-DD44-7D14-75A6-F503DEBBDDE4}"/>
              </a:ext>
            </a:extLst>
          </p:cNvPr>
          <p:cNvCxnSpPr>
            <a:cxnSpLocks/>
          </p:cNvCxnSpPr>
          <p:nvPr/>
        </p:nvCxnSpPr>
        <p:spPr>
          <a:xfrm>
            <a:off x="8829032" y="4356100"/>
            <a:ext cx="0" cy="1371600"/>
          </a:xfrm>
          <a:prstGeom prst="line">
            <a:avLst/>
          </a:prstGeom>
          <a:ln w="9525">
            <a:solidFill>
              <a:schemeClr val="accent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6413F8AD-89E0-73E6-3F02-38FA0D8A10C9}"/>
              </a:ext>
            </a:extLst>
          </p:cNvPr>
          <p:cNvCxnSpPr>
            <a:cxnSpLocks/>
          </p:cNvCxnSpPr>
          <p:nvPr/>
        </p:nvCxnSpPr>
        <p:spPr>
          <a:xfrm>
            <a:off x="9153810" y="4349750"/>
            <a:ext cx="0" cy="1371600"/>
          </a:xfrm>
          <a:prstGeom prst="line">
            <a:avLst/>
          </a:prstGeom>
          <a:ln w="952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2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67086E2F-8E3A-E05A-F343-0C9BB2AD8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9" y="1130142"/>
            <a:ext cx="8236892" cy="4089558"/>
          </a:xfrm>
        </p:spPr>
        <p:txBody>
          <a:bodyPr>
            <a:normAutofit lnSpcReduction="10000"/>
          </a:bodyPr>
          <a:lstStyle/>
          <a:p>
            <a:pPr marL="342900" indent="-342900">
              <a:buAutoNum type="arabicPeriod"/>
            </a:pPr>
            <a:r>
              <a:rPr lang="en-US" noProof="0" dirty="0"/>
              <a:t>For </a:t>
            </a:r>
            <a:r>
              <a:rPr lang="en-US" b="1" noProof="0" dirty="0"/>
              <a:t>random</a:t>
            </a:r>
            <a:r>
              <a:rPr lang="en-US" noProof="0" dirty="0"/>
              <a:t> and </a:t>
            </a:r>
            <a:r>
              <a:rPr lang="en-US" b="1" noProof="0" dirty="0"/>
              <a:t>top </a:t>
            </a:r>
            <a:r>
              <a:rPr lang="en-US" noProof="0" dirty="0"/>
              <a:t>trained: baseline, </a:t>
            </a:r>
            <a:r>
              <a:rPr lang="en-US" dirty="0"/>
              <a:t>KNN</a:t>
            </a:r>
            <a:r>
              <a:rPr lang="en-US" noProof="0" dirty="0"/>
              <a:t>(user), SVD </a:t>
            </a:r>
          </a:p>
          <a:p>
            <a:pPr marL="342900" indent="-342900">
              <a:buAutoNum type="arabicPeriod"/>
            </a:pPr>
            <a:r>
              <a:rPr lang="en-US" noProof="0" dirty="0"/>
              <a:t>Implement user-specific constraints, on </a:t>
            </a:r>
            <a:r>
              <a:rPr lang="en-US" i="1" noProof="0" dirty="0"/>
              <a:t>limiting attributes </a:t>
            </a:r>
            <a:r>
              <a:rPr lang="en-US" noProof="0" dirty="0"/>
              <a:t>mentioned before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noProof="0" dirty="0"/>
              <a:t>99 percentile ceilings on speed, aim, approach rate and difficulty. 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Flag scores where </a:t>
            </a:r>
            <a:r>
              <a:rPr lang="en-US" b="1" noProof="0" dirty="0"/>
              <a:t>any </a:t>
            </a:r>
            <a:r>
              <a:rPr lang="en-US" noProof="0" dirty="0"/>
              <a:t>ceiling was violated</a:t>
            </a:r>
          </a:p>
          <a:p>
            <a:pPr marL="342900" indent="-342900">
              <a:buFont typeface="+mj-lt"/>
              <a:buAutoNum type="arabicPeriod"/>
            </a:pPr>
            <a:r>
              <a:rPr lang="en-US" noProof="0" dirty="0"/>
              <a:t>3-fold cross validation, evaluate Metrics on top k=100 recommendations, and again after filtering flagged scores.</a:t>
            </a:r>
          </a:p>
          <a:p>
            <a:pPr lvl="1"/>
            <a:r>
              <a:rPr lang="en-US" noProof="0" dirty="0"/>
              <a:t>MSE</a:t>
            </a:r>
          </a:p>
          <a:p>
            <a:pPr lvl="1"/>
            <a:r>
              <a:rPr lang="en-US" noProof="0" dirty="0"/>
              <a:t>AVG, TOP and MIN </a:t>
            </a:r>
            <a:r>
              <a:rPr lang="en-US" b="1" noProof="0" dirty="0"/>
              <a:t>ground truth rating </a:t>
            </a:r>
            <a:r>
              <a:rPr lang="en-US" noProof="0" dirty="0"/>
              <a:t>in k recommendations</a:t>
            </a:r>
            <a:endParaRPr lang="en-US" b="1" noProof="0" dirty="0"/>
          </a:p>
          <a:p>
            <a:pPr lvl="1"/>
            <a:r>
              <a:rPr lang="en-US" noProof="0" dirty="0"/>
              <a:t>Compute deltas for metrics above.</a:t>
            </a:r>
          </a:p>
          <a:p>
            <a:pPr marL="0" indent="0">
              <a:buNone/>
            </a:pPr>
            <a:r>
              <a:rPr lang="en-US" noProof="0" dirty="0"/>
              <a:t>5. Averaged on Users and Manifolds.</a:t>
            </a:r>
          </a:p>
          <a:p>
            <a:pPr marL="0" indent="0">
              <a:buNone/>
            </a:pPr>
            <a:r>
              <a:rPr lang="en-US" noProof="0" dirty="0"/>
              <a:t>6. Repeat but with </a:t>
            </a:r>
            <a:r>
              <a:rPr lang="en-US" dirty="0"/>
              <a:t>p</a:t>
            </a:r>
            <a:r>
              <a:rPr lang="en-US" noProof="0" dirty="0" err="1"/>
              <a:t>laycount</a:t>
            </a:r>
            <a:r>
              <a:rPr lang="en-US" noProof="0" dirty="0"/>
              <a:t> metric instead of enjoyment</a:t>
            </a:r>
          </a:p>
          <a:p>
            <a:pPr marL="0" indent="0">
              <a:buNone/>
            </a:pPr>
            <a:endParaRPr lang="en-US" noProof="0" dirty="0"/>
          </a:p>
          <a:p>
            <a:pPr marL="0" indent="0">
              <a:buNone/>
            </a:pPr>
            <a:r>
              <a:rPr lang="en-US" noProof="0" dirty="0"/>
              <a:t>	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668B85-93FA-FC2F-7C9A-38111DA3FD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Methodology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07BF2A-CE75-4DB7-FDAE-3D2573BED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A3A2D-C0C8-B7D8-7172-CB3E015A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CE9801F-A233-B793-D89B-E1E379294B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June 25</a:t>
            </a:r>
          </a:p>
        </p:txBody>
      </p:sp>
    </p:spTree>
    <p:extLst>
      <p:ext uri="{BB962C8B-B14F-4D97-AF65-F5344CB8AC3E}">
        <p14:creationId xmlns:p14="http://schemas.microsoft.com/office/powerpoint/2010/main" val="13079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079D22-70D1-ECEB-285D-7799FA1389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26D45A-89DF-4748-6191-F79F672F70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E1B9EF-948A-A5C8-F860-692D6887BD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FA2A7F4-80B6-7A91-77F2-ECC84A6CC9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6FB67DB-6267-B214-1C69-C959D44C81EE}"/>
              </a:ext>
            </a:extLst>
          </p:cNvPr>
          <p:cNvSpPr txBox="1"/>
          <p:nvPr/>
        </p:nvSpPr>
        <p:spPr>
          <a:xfrm>
            <a:off x="444500" y="1257300"/>
            <a:ext cx="182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Enjoyment rating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DF56AFBD-65D3-7B54-3B3D-F4A04A4C4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7" y="1694148"/>
            <a:ext cx="11174606" cy="2062705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AD371BC-6F95-7999-6588-CC0C2C7DCC3D}"/>
              </a:ext>
            </a:extLst>
          </p:cNvPr>
          <p:cNvSpPr txBox="1"/>
          <p:nvPr/>
        </p:nvSpPr>
        <p:spPr>
          <a:xfrm>
            <a:off x="444500" y="3987284"/>
            <a:ext cx="728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/>
              <a:t>small deltas expected, when filtering with 99 percentile.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Positive deltas for </a:t>
            </a:r>
            <a:r>
              <a:rPr lang="en-US" noProof="0" dirty="0" err="1"/>
              <a:t>min_rating</a:t>
            </a:r>
            <a:r>
              <a:rPr lang="en-US" noProof="0" dirty="0"/>
              <a:t> =&gt; slight „precision“ improvement, 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In all other columns negative deltas   </a:t>
            </a:r>
          </a:p>
        </p:txBody>
      </p:sp>
    </p:spTree>
    <p:extLst>
      <p:ext uri="{BB962C8B-B14F-4D97-AF65-F5344CB8AC3E}">
        <p14:creationId xmlns:p14="http://schemas.microsoft.com/office/powerpoint/2010/main" val="256706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D3B4-E3A8-C91C-F630-E617127D5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0AE7E83-F2E6-99D6-707B-3979BA9D3B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6E577C-DFC0-D726-A55C-569B78E2B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E3674D-DC75-4911-ECC3-3296C4176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67384A7-2965-25E3-5B88-2485D7C0C4C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43C832C-2091-A3EB-ACCB-AF719F5BC3D3}"/>
              </a:ext>
            </a:extLst>
          </p:cNvPr>
          <p:cNvSpPr txBox="1"/>
          <p:nvPr/>
        </p:nvSpPr>
        <p:spPr>
          <a:xfrm>
            <a:off x="444500" y="1257300"/>
            <a:ext cx="1825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/>
              <a:t>Enjoyment rating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4D3F780-856F-E79B-76DF-2776949BB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97" y="1694148"/>
            <a:ext cx="11174606" cy="206270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DA461E2-FE2E-7C25-3D48-4ED09F367110}"/>
              </a:ext>
            </a:extLst>
          </p:cNvPr>
          <p:cNvSpPr txBox="1"/>
          <p:nvPr/>
        </p:nvSpPr>
        <p:spPr>
          <a:xfrm>
            <a:off x="3797300" y="4584280"/>
            <a:ext cx="5277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For </a:t>
            </a:r>
            <a:r>
              <a:rPr lang="en-US" noProof="0" dirty="0" err="1"/>
              <a:t>playcount</a:t>
            </a:r>
            <a:r>
              <a:rPr lang="en-US" noProof="0" dirty="0"/>
              <a:t> rating is basically the same</a:t>
            </a:r>
          </a:p>
          <a:p>
            <a:r>
              <a:rPr lang="en-US" noProof="0" dirty="0"/>
              <a:t>- A bit more delta difference between random and top</a:t>
            </a:r>
          </a:p>
          <a:p>
            <a:r>
              <a:rPr lang="en-US" noProof="0" dirty="0"/>
              <a:t>- „coloring“ the same </a:t>
            </a:r>
          </a:p>
        </p:txBody>
      </p:sp>
    </p:spTree>
    <p:extLst>
      <p:ext uri="{BB962C8B-B14F-4D97-AF65-F5344CB8AC3E}">
        <p14:creationId xmlns:p14="http://schemas.microsoft.com/office/powerpoint/2010/main" val="1138295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5403A41-C344-CBA1-942A-67D2CE8F9A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RQ </a:t>
            </a:r>
            <a:r>
              <a:rPr lang="de-DE" dirty="0" err="1"/>
              <a:t>transferred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57E8B63-A5E3-D40F-6470-AA96CD4BE4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de-DE" dirty="0" err="1"/>
              <a:t>Recommender</a:t>
            </a:r>
            <a:r>
              <a:rPr lang="de-DE" dirty="0"/>
              <a:t>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5CD8F-444C-6A7C-FF2E-9BE738C9E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/>
              <a:t>Seite </a:t>
            </a:r>
            <a:fld id="{EBA229B5-7CFD-BC45-B1DD-7E8FA6FF2A01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D66DD9A-1484-B5CE-55F8-624F79D4EB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C3CDC0F-71BF-B840-812C-9588125E0BFE}" type="datetime6">
              <a:rPr lang="de-DE" smtClean="0"/>
              <a:pPr/>
              <a:t>Juni 25</a:t>
            </a:fld>
            <a:endParaRPr lang="en-US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BE8F1CB8-62B6-6E48-5F3D-ABE1F33234C8}"/>
              </a:ext>
            </a:extLst>
          </p:cNvPr>
          <p:cNvSpPr txBox="1"/>
          <p:nvPr/>
        </p:nvSpPr>
        <p:spPr>
          <a:xfrm>
            <a:off x="2851150" y="1193284"/>
            <a:ext cx="609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Constraints in </a:t>
            </a:r>
            <a:r>
              <a:rPr lang="en-US" i="1" dirty="0"/>
              <a:t>Instacart Online Grocery Shopping Dataset 2017</a:t>
            </a:r>
            <a:endParaRPr lang="de-DE" i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367FDE7-F495-C965-66C9-4353ACCB2777}"/>
              </a:ext>
            </a:extLst>
          </p:cNvPr>
          <p:cNvSpPr txBox="1"/>
          <p:nvPr/>
        </p:nvSpPr>
        <p:spPr>
          <a:xfrm>
            <a:off x="1104900" y="2546700"/>
            <a:ext cx="30777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 err="1"/>
              <a:t>Recently</a:t>
            </a:r>
            <a:r>
              <a:rPr lang="de-DE" dirty="0"/>
              <a:t> </a:t>
            </a:r>
            <a:r>
              <a:rPr lang="de-DE" dirty="0" err="1"/>
              <a:t>Purchased</a:t>
            </a:r>
            <a:r>
              <a:rPr lang="de-DE" dirty="0"/>
              <a:t> Filter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Max Items per Department</a:t>
            </a:r>
          </a:p>
          <a:p>
            <a:pPr marL="342900" indent="-342900">
              <a:buAutoNum type="arabicPeriod"/>
            </a:pPr>
            <a:endParaRPr lang="de-DE" dirty="0"/>
          </a:p>
          <a:p>
            <a:pPr marL="342900" indent="-342900">
              <a:buAutoNum type="arabicPeriod"/>
            </a:pPr>
            <a:r>
              <a:rPr lang="de-DE" dirty="0" err="1"/>
              <a:t>Aisle</a:t>
            </a:r>
            <a:r>
              <a:rPr lang="de-DE" dirty="0"/>
              <a:t> </a:t>
            </a:r>
            <a:r>
              <a:rPr lang="de-DE" dirty="0" err="1"/>
              <a:t>Diversity</a:t>
            </a:r>
            <a:r>
              <a:rPr lang="de-DE" dirty="0"/>
              <a:t> Constraint</a:t>
            </a:r>
          </a:p>
        </p:txBody>
      </p:sp>
    </p:spTree>
    <p:extLst>
      <p:ext uri="{BB962C8B-B14F-4D97-AF65-F5344CB8AC3E}">
        <p14:creationId xmlns:p14="http://schemas.microsoft.com/office/powerpoint/2010/main" val="555209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70519-617F-8964-2AC5-00337B594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A9D0140-F188-741B-44F3-DF74939F2A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Takeaways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0F36064-74D9-70F3-2E1A-302CE582D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7432F0-0645-96AA-5E24-3ED43BC005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42637D8-ACEA-DBF4-E876-D664DC65797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61DBEC73-68E7-4D9B-3EEB-FA92F9637AB9}"/>
              </a:ext>
            </a:extLst>
          </p:cNvPr>
          <p:cNvSpPr txBox="1"/>
          <p:nvPr/>
        </p:nvSpPr>
        <p:spPr>
          <a:xfrm>
            <a:off x="1079500" y="1339850"/>
            <a:ext cx="897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/>
              <a:t>Implementing user-constraints as a filter is easy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Might improve precision slightly, our results not clear enough to tell for sure.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Somewhat clean Osu! dataset with many interesting features in a </a:t>
            </a:r>
            <a:r>
              <a:rPr lang="en-US" noProof="0" dirty="0" err="1"/>
              <a:t>RecSys</a:t>
            </a:r>
            <a:r>
              <a:rPr lang="en-US" noProof="0" dirty="0"/>
              <a:t> unexplored domain created. </a:t>
            </a:r>
          </a:p>
        </p:txBody>
      </p:sp>
    </p:spTree>
    <p:extLst>
      <p:ext uri="{BB962C8B-B14F-4D97-AF65-F5344CB8AC3E}">
        <p14:creationId xmlns:p14="http://schemas.microsoft.com/office/powerpoint/2010/main" val="1858916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6E84E-F8C6-DB45-2A0B-9644DE75B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476C3381-85F6-3C9C-9801-4F07BEA953B8}"/>
              </a:ext>
            </a:extLst>
          </p:cNvPr>
          <p:cNvSpPr/>
          <p:nvPr/>
        </p:nvSpPr>
        <p:spPr>
          <a:xfrm>
            <a:off x="983432" y="6021288"/>
            <a:ext cx="10153128" cy="8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46B89C-9626-FDD5-E1A0-C9A63A8A7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626192"/>
            <a:ext cx="10515600" cy="836711"/>
          </a:xfrm>
        </p:spPr>
        <p:txBody>
          <a:bodyPr/>
          <a:lstStyle/>
          <a:p>
            <a:r>
              <a:rPr lang="en-US" noProof="0" dirty="0"/>
              <a:t>Thank you for your attention!</a:t>
            </a:r>
            <a:br>
              <a:rPr lang="en-US" noProof="0" dirty="0"/>
            </a:br>
            <a:br>
              <a:rPr lang="en-US" sz="3200" noProof="0" dirty="0"/>
            </a:br>
            <a:r>
              <a:rPr lang="en-US" sz="2000" b="1" noProof="0" dirty="0">
                <a:latin typeface="+mn-lt"/>
                <a:ea typeface="+mn-ea"/>
                <a:cs typeface="+mn-cs"/>
              </a:rPr>
              <a:t>Sonja</a:t>
            </a:r>
            <a:r>
              <a:rPr lang="en-US" sz="1800" noProof="0" dirty="0"/>
              <a:t> </a:t>
            </a:r>
            <a:r>
              <a:rPr lang="en-US" sz="2000" b="1" noProof="0" dirty="0">
                <a:latin typeface="+mn-lt"/>
                <a:ea typeface="+mn-ea"/>
                <a:cs typeface="+mn-cs"/>
              </a:rPr>
              <a:t>Dagn, Matteo Gläser, Ilyas </a:t>
            </a:r>
            <a:r>
              <a:rPr lang="en-US" sz="2000" b="1" noProof="0" dirty="0" err="1">
                <a:latin typeface="+mn-lt"/>
                <a:ea typeface="+mn-ea"/>
                <a:cs typeface="+mn-cs"/>
              </a:rPr>
              <a:t>Satik</a:t>
            </a:r>
            <a:endParaRPr lang="en-US" sz="2000" b="1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14B60F75-F96D-36D5-D7E3-D3FF12038C1E}"/>
              </a:ext>
            </a:extLst>
          </p:cNvPr>
          <p:cNvSpPr/>
          <p:nvPr/>
        </p:nvSpPr>
        <p:spPr>
          <a:xfrm>
            <a:off x="341523" y="264405"/>
            <a:ext cx="3756752" cy="12779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0833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27C767B-81D5-25AD-14CC-AFF926F86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Dataset Analysis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62E379-7DFF-CBEF-4FBE-10747A69D5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B5C9F3-EC6D-A477-9E95-3FCC06785E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2DBD607-4F13-CF77-89A1-75A27B3802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 noProof="0" dirty="0"/>
              <a:t>June 25</a:t>
            </a:r>
          </a:p>
        </p:txBody>
      </p:sp>
    </p:spTree>
    <p:extLst>
      <p:ext uri="{BB962C8B-B14F-4D97-AF65-F5344CB8AC3E}">
        <p14:creationId xmlns:p14="http://schemas.microsoft.com/office/powerpoint/2010/main" val="3912552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E08AC669-A846-4932-8A9C-BCB64DB106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Osu! Game basics.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0557BE-3D57-486E-B62E-9294FE4B14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9A69A4-A408-41D6-A2A4-51B2066B3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noProof="0" dirty="0"/>
              <a:t>Page </a:t>
            </a:r>
            <a:fld id="{EBA229B5-7CFD-BC45-B1DD-7E8FA6FF2A01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7F5EE33-65E8-40A5-B6A0-D333CBE01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698C267-80C3-2FA3-CDD5-4CE23B64DE20}"/>
              </a:ext>
            </a:extLst>
          </p:cNvPr>
          <p:cNvSpPr txBox="1"/>
          <p:nvPr/>
        </p:nvSpPr>
        <p:spPr>
          <a:xfrm>
            <a:off x="682686" y="2115824"/>
            <a:ext cx="440809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noProof="0" dirty="0"/>
              <a:t>Rhythm Game</a:t>
            </a:r>
          </a:p>
          <a:p>
            <a:pPr marL="285750" indent="-285750">
              <a:buFontTx/>
              <a:buChar char="-"/>
            </a:pPr>
            <a:endParaRPr lang="en-US" sz="2000" noProof="0" dirty="0"/>
          </a:p>
          <a:p>
            <a:pPr marL="285750" indent="-285750">
              <a:buFontTx/>
              <a:buChar char="-"/>
            </a:pPr>
            <a:r>
              <a:rPr lang="en-US" sz="2000" noProof="0" dirty="0"/>
              <a:t>Music plays</a:t>
            </a:r>
          </a:p>
          <a:p>
            <a:pPr marL="285750" indent="-285750">
              <a:buFontTx/>
              <a:buChar char="-"/>
            </a:pPr>
            <a:endParaRPr lang="en-US" sz="2000" noProof="0" dirty="0"/>
          </a:p>
          <a:p>
            <a:pPr marL="285750" indent="-285750">
              <a:buFontTx/>
              <a:buChar char="-"/>
            </a:pPr>
            <a:r>
              <a:rPr lang="en-US" sz="2000" noProof="0" dirty="0"/>
              <a:t>Hit circles appear (</a:t>
            </a:r>
            <a:r>
              <a:rPr lang="en-US" sz="2000" noProof="0" dirty="0" err="1"/>
              <a:t>beatmap</a:t>
            </a:r>
            <a:r>
              <a:rPr lang="en-US" sz="2000" noProof="0" dirty="0"/>
              <a:t>)</a:t>
            </a:r>
          </a:p>
          <a:p>
            <a:pPr marL="285750" indent="-285750">
              <a:buFontTx/>
              <a:buChar char="-"/>
            </a:pPr>
            <a:endParaRPr lang="en-US" sz="2000" noProof="0" dirty="0"/>
          </a:p>
          <a:p>
            <a:pPr marL="285750" indent="-285750">
              <a:buFontTx/>
              <a:buChar char="-"/>
            </a:pPr>
            <a:r>
              <a:rPr lang="en-US" sz="2000" noProof="0" dirty="0"/>
              <a:t>Goal -&gt; Click at the circles/elements in the correct order and time</a:t>
            </a:r>
          </a:p>
          <a:p>
            <a:pPr marL="285750" indent="-285750">
              <a:buFontTx/>
              <a:buChar char="-"/>
            </a:pPr>
            <a:endParaRPr lang="en-US" sz="2000" noProof="0" dirty="0"/>
          </a:p>
        </p:txBody>
      </p:sp>
      <p:pic>
        <p:nvPicPr>
          <p:cNvPr id="7" name="Grafik 6" descr="Ein Bild, das Text, Screenshot enthält.&#10;&#10;KI-generierte Inhalte können fehlerhaft sein.">
            <a:extLst>
              <a:ext uri="{FF2B5EF4-FFF2-40B4-BE49-F238E27FC236}">
                <a16:creationId xmlns:a16="http://schemas.microsoft.com/office/drawing/2014/main" id="{BDFD7097-04B1-452C-8ED8-7AC664836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3663" y="1947577"/>
            <a:ext cx="5815651" cy="326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17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C57FF-D0CD-E99F-FE06-5FF22AF1F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1D97761D-97FA-01DB-A2B4-7D9056333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Why is our dataset appropriate for the RQ?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125814-9F7B-1752-53D9-A23F5111F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7311AB1-E510-9B98-5C36-7DB7BCAF13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noProof="0" dirty="0"/>
              <a:t>Page </a:t>
            </a:r>
            <a:fld id="{EBA229B5-7CFD-BC45-B1DD-7E8FA6FF2A01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439E125-84E2-1F1A-EBA4-968888BEA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pic>
        <p:nvPicPr>
          <p:cNvPr id="3" name="Grafik 2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280942FA-4757-CB9D-8C0B-DCA7C1379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0" y="1398270"/>
            <a:ext cx="7588250" cy="455295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E32D2FA-F892-8D96-3E9B-13420DADA0AD}"/>
              </a:ext>
            </a:extLst>
          </p:cNvPr>
          <p:cNvSpPr txBox="1"/>
          <p:nvPr/>
        </p:nvSpPr>
        <p:spPr>
          <a:xfrm>
            <a:off x="505690" y="1504950"/>
            <a:ext cx="1737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How fast tapping and</a:t>
            </a:r>
          </a:p>
          <a:p>
            <a:r>
              <a:rPr lang="en-US" sz="1400" noProof="0" dirty="0"/>
              <a:t>how sustained?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862553-E6D0-5ECE-180D-97D3B2B06CC6}"/>
              </a:ext>
            </a:extLst>
          </p:cNvPr>
          <p:cNvSpPr txBox="1"/>
          <p:nvPr/>
        </p:nvSpPr>
        <p:spPr>
          <a:xfrm>
            <a:off x="505690" y="2522572"/>
            <a:ext cx="2241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How hard are elements</a:t>
            </a:r>
          </a:p>
          <a:p>
            <a:r>
              <a:rPr lang="en-US" sz="1400" noProof="0" dirty="0"/>
              <a:t>to hit (distance and angles)?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899F83E-F410-3B01-115F-BEA136F587B9}"/>
              </a:ext>
            </a:extLst>
          </p:cNvPr>
          <p:cNvSpPr txBox="1"/>
          <p:nvPr/>
        </p:nvSpPr>
        <p:spPr>
          <a:xfrm>
            <a:off x="488949" y="3740249"/>
            <a:ext cx="2328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How fast do elements appear</a:t>
            </a:r>
          </a:p>
          <a:p>
            <a:r>
              <a:rPr lang="en-US" sz="1400" noProof="0" dirty="0"/>
              <a:t>Reaction/read time?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09BF69E-641F-3DC4-44EA-A71A0E892397}"/>
              </a:ext>
            </a:extLst>
          </p:cNvPr>
          <p:cNvSpPr txBox="1"/>
          <p:nvPr/>
        </p:nvSpPr>
        <p:spPr>
          <a:xfrm>
            <a:off x="488949" y="4918730"/>
            <a:ext cx="1644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difficulty estimation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3ED60BB-9ABC-1073-538F-E65D9EC7A205}"/>
              </a:ext>
            </a:extLst>
          </p:cNvPr>
          <p:cNvSpPr txBox="1"/>
          <p:nvPr/>
        </p:nvSpPr>
        <p:spPr>
          <a:xfrm>
            <a:off x="3033713" y="884039"/>
            <a:ext cx="6124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noProof="0" dirty="0"/>
              <a:t>Improving Recommendations through User-based Constraints</a:t>
            </a:r>
          </a:p>
        </p:txBody>
      </p:sp>
    </p:spTree>
    <p:extLst>
      <p:ext uri="{BB962C8B-B14F-4D97-AF65-F5344CB8AC3E}">
        <p14:creationId xmlns:p14="http://schemas.microsoft.com/office/powerpoint/2010/main" val="412160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5AC06-0BA3-7358-0F6B-AD7FA79B0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1667EE73-E87D-22A5-49F0-DBD3238FE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Dataset 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E793AE-9DB7-E796-C677-72DC922CC8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944861-F9C0-A124-EC1E-26C3402844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694AED3-FB5B-D9D7-D301-CB3100FA9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45CAE46-754E-729B-4B7C-FB8029BF047B}"/>
              </a:ext>
            </a:extLst>
          </p:cNvPr>
          <p:cNvSpPr txBox="1"/>
          <p:nvPr/>
        </p:nvSpPr>
        <p:spPr>
          <a:xfrm>
            <a:off x="767408" y="927197"/>
            <a:ext cx="71129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/>
              <a:t>Obtained through dump by Lead-Developer</a:t>
            </a:r>
          </a:p>
          <a:p>
            <a:pPr marL="285750" indent="-285750">
              <a:buFontTx/>
              <a:buChar char="-"/>
            </a:pPr>
            <a:r>
              <a:rPr lang="en-US" noProof="0" dirty="0" err="1"/>
              <a:t>High_scores</a:t>
            </a:r>
            <a:r>
              <a:rPr lang="en-US" noProof="0" dirty="0"/>
              <a:t> for 10k random and top users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Sanitized, filtered for full attributes available, min interactions, etc.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9933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9D1A-7E8C-09DD-F37A-FC6526E92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nhaltsplatzhalter 22">
            <a:extLst>
              <a:ext uri="{FF2B5EF4-FFF2-40B4-BE49-F238E27FC236}">
                <a16:creationId xmlns:a16="http://schemas.microsoft.com/office/drawing/2014/main" id="{0C68F07D-159F-0D3E-E15A-D0E1C78E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408" y="2616795"/>
            <a:ext cx="10858029" cy="10852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noProof="0" dirty="0"/>
              <a:t>Domain Challenges and Solutions</a:t>
            </a:r>
          </a:p>
          <a:p>
            <a:pPr>
              <a:buFontTx/>
              <a:buChar char="-"/>
            </a:pPr>
            <a:r>
              <a:rPr lang="en-US" sz="1800" noProof="0" dirty="0" err="1"/>
              <a:t>Beatmap</a:t>
            </a:r>
            <a:r>
              <a:rPr lang="en-US" sz="1800" noProof="0" dirty="0"/>
              <a:t> + Mod Combinations </a:t>
            </a:r>
            <a:r>
              <a:rPr lang="en-US" sz="1800" b="1" noProof="0" dirty="0"/>
              <a:t>Item explosion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noProof="0" dirty="0"/>
              <a:t>Collapse into 4 Combinations: NM, DT, HD, DTHR. </a:t>
            </a:r>
            <a:r>
              <a:rPr lang="en-US" sz="1800" noProof="0" dirty="0" err="1"/>
              <a:t>beatmap</a:t>
            </a:r>
            <a:r>
              <a:rPr lang="en-US" sz="1800" noProof="0" dirty="0"/>
              <a:t>_{MOD} as items</a:t>
            </a:r>
          </a:p>
        </p:txBody>
      </p:sp>
      <p:sp>
        <p:nvSpPr>
          <p:cNvPr id="22" name="Titel 21">
            <a:extLst>
              <a:ext uri="{FF2B5EF4-FFF2-40B4-BE49-F238E27FC236}">
                <a16:creationId xmlns:a16="http://schemas.microsoft.com/office/drawing/2014/main" id="{8675AECF-09F2-2648-8CBB-FEEDA00B63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Dataset 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B918AF6-5796-9077-5958-E7EAB78251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86B9D4-BC53-29A0-3063-6640ACB7CC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03A6075-DE34-4790-FF41-8FAC9DCCF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8B324748-4B95-C0AC-7899-30CE99BC066F}"/>
              </a:ext>
            </a:extLst>
          </p:cNvPr>
          <p:cNvSpPr txBox="1"/>
          <p:nvPr/>
        </p:nvSpPr>
        <p:spPr>
          <a:xfrm>
            <a:off x="767408" y="927197"/>
            <a:ext cx="71129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noProof="0" dirty="0"/>
              <a:t>Obtained through dump by Lead-Developer</a:t>
            </a:r>
          </a:p>
          <a:p>
            <a:pPr marL="285750" indent="-285750">
              <a:buFontTx/>
              <a:buChar char="-"/>
            </a:pPr>
            <a:r>
              <a:rPr lang="en-US" noProof="0" dirty="0" err="1"/>
              <a:t>High_scores</a:t>
            </a:r>
            <a:r>
              <a:rPr lang="en-US" noProof="0" dirty="0"/>
              <a:t> for 10k random and top users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Sanitized, filtered for full attributes available, min interactions, etc.</a:t>
            </a:r>
          </a:p>
          <a:p>
            <a:pPr marL="285750" indent="-285750">
              <a:buFontTx/>
              <a:buChar char="-"/>
            </a:pPr>
            <a:r>
              <a:rPr lang="en-US" noProof="0" dirty="0"/>
              <a:t>Feature engineering</a:t>
            </a:r>
          </a:p>
        </p:txBody>
      </p:sp>
      <p:sp>
        <p:nvSpPr>
          <p:cNvPr id="7" name="Inhaltsplatzhalter 22">
            <a:extLst>
              <a:ext uri="{FF2B5EF4-FFF2-40B4-BE49-F238E27FC236}">
                <a16:creationId xmlns:a16="http://schemas.microsoft.com/office/drawing/2014/main" id="{ACECE950-9264-3E1C-E6CF-14D2B65082AB}"/>
              </a:ext>
            </a:extLst>
          </p:cNvPr>
          <p:cNvSpPr txBox="1">
            <a:spLocks/>
          </p:cNvSpPr>
          <p:nvPr/>
        </p:nvSpPr>
        <p:spPr>
          <a:xfrm>
            <a:off x="875358" y="3898901"/>
            <a:ext cx="10858029" cy="80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noProof="0" dirty="0"/>
              <a:t>User</a:t>
            </a:r>
            <a:r>
              <a:rPr lang="en-US" sz="1800" b="1" noProof="0" dirty="0"/>
              <a:t> Improvement </a:t>
            </a:r>
            <a:r>
              <a:rPr lang="en-US" sz="1800" noProof="0" dirty="0"/>
              <a:t>over time</a:t>
            </a:r>
            <a:endParaRPr lang="en-US" sz="1800" b="1" noProof="0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noProof="0" dirty="0"/>
              <a:t>Estimation of </a:t>
            </a:r>
            <a:r>
              <a:rPr lang="en-US" sz="1800" i="1" noProof="0" dirty="0"/>
              <a:t>Skill Stabilization </a:t>
            </a:r>
            <a:r>
              <a:rPr lang="en-US" sz="1800" noProof="0" dirty="0"/>
              <a:t>date for each user</a:t>
            </a:r>
          </a:p>
        </p:txBody>
      </p:sp>
      <p:sp>
        <p:nvSpPr>
          <p:cNvPr id="8" name="Inhaltsplatzhalter 22">
            <a:extLst>
              <a:ext uri="{FF2B5EF4-FFF2-40B4-BE49-F238E27FC236}">
                <a16:creationId xmlns:a16="http://schemas.microsoft.com/office/drawing/2014/main" id="{1AB7A034-401C-057F-9A7A-9E9306EDD7AE}"/>
              </a:ext>
            </a:extLst>
          </p:cNvPr>
          <p:cNvSpPr txBox="1">
            <a:spLocks/>
          </p:cNvSpPr>
          <p:nvPr/>
        </p:nvSpPr>
        <p:spPr>
          <a:xfrm>
            <a:off x="875358" y="4800600"/>
            <a:ext cx="10858029" cy="80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733" kern="1200">
                <a:solidFill>
                  <a:srgbClr val="4C4D4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US" sz="1800" b="1" noProof="0" dirty="0"/>
              <a:t>No Explicit feedback, </a:t>
            </a:r>
            <a:r>
              <a:rPr lang="en-US" sz="1800" noProof="0" dirty="0"/>
              <a:t>what rating metrics? </a:t>
            </a:r>
            <a:endParaRPr lang="en-US" sz="1800" b="1" noProof="0" dirty="0"/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800" noProof="0" dirty="0"/>
              <a:t>Calculation of </a:t>
            </a:r>
            <a:r>
              <a:rPr lang="en-US" sz="1800" i="1" noProof="0" dirty="0" err="1"/>
              <a:t>enjoyment_factor</a:t>
            </a:r>
            <a:r>
              <a:rPr lang="en-US" sz="1800" i="1" noProof="0" dirty="0"/>
              <a:t>, </a:t>
            </a:r>
            <a:r>
              <a:rPr lang="en-US" sz="1800" noProof="0" dirty="0"/>
              <a:t>from mostly implicit feedback, fallback: </a:t>
            </a:r>
            <a:r>
              <a:rPr lang="en-US" sz="1800" noProof="0" dirty="0" err="1"/>
              <a:t>playcount</a:t>
            </a:r>
            <a:r>
              <a:rPr lang="en-US" sz="1800" noProof="0" dirty="0"/>
              <a:t>.</a:t>
            </a:r>
            <a:endParaRPr lang="en-US" sz="1800" i="1" noProof="0" dirty="0"/>
          </a:p>
        </p:txBody>
      </p:sp>
    </p:spTree>
    <p:extLst>
      <p:ext uri="{BB962C8B-B14F-4D97-AF65-F5344CB8AC3E}">
        <p14:creationId xmlns:p14="http://schemas.microsoft.com/office/powerpoint/2010/main" val="19899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E8497-8E15-A366-CF46-D683B739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F009013A-3B18-1B11-93C6-618408BE74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Dataset Preprocessing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009F3D8-AF23-7249-3796-67A0A6A8A4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F54183-E4AE-2CD7-1EE0-6C7CE9985E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3430340-0137-D9D1-C123-0FE4D309C7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C10C182-2DF3-8023-5F55-A49CCB013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9" y="1536700"/>
            <a:ext cx="10815922" cy="3416203"/>
          </a:xfrm>
          <a:prstGeom prst="rect">
            <a:avLst/>
          </a:prstGeom>
        </p:spPr>
      </p:pic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3EEB248-33A5-FA93-CB95-8D216C391B0D}"/>
              </a:ext>
            </a:extLst>
          </p:cNvPr>
          <p:cNvSpPr/>
          <p:nvPr/>
        </p:nvSpPr>
        <p:spPr>
          <a:xfrm>
            <a:off x="10242551" y="1308002"/>
            <a:ext cx="1162050" cy="385445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17825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715FC-049A-3CB2-65B1-AFE42340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41E87F82-4BEA-896E-4E55-838CABB7BA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Enjoyment factor construction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43875E0-C9A2-F04E-FE91-1A8CD67EF6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214A7E-72EF-0FB5-C23B-F9FD1DD59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9C291CAF-037A-241B-D083-274D3715D8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AA000CE-032D-5257-ED62-99615D8D7D25}"/>
              </a:ext>
            </a:extLst>
          </p:cNvPr>
          <p:cNvSpPr txBox="1"/>
          <p:nvPr/>
        </p:nvSpPr>
        <p:spPr>
          <a:xfrm>
            <a:off x="4699624" y="1715817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Enjoyment of each score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D6289AC-E843-2A21-73E0-D3FE37C4F289}"/>
              </a:ext>
            </a:extLst>
          </p:cNvPr>
          <p:cNvSpPr txBox="1"/>
          <p:nvPr/>
        </p:nvSpPr>
        <p:spPr>
          <a:xfrm>
            <a:off x="1006005" y="2959100"/>
            <a:ext cx="18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0.2 * </a:t>
            </a:r>
            <a:r>
              <a:rPr lang="en-US" b="1" noProof="0" dirty="0" err="1"/>
              <a:t>playcount_c</a:t>
            </a:r>
            <a:endParaRPr lang="en-US" b="1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B3FBB81-503A-C33A-20F7-24E0C27693EF}"/>
              </a:ext>
            </a:extLst>
          </p:cNvPr>
          <p:cNvSpPr txBox="1"/>
          <p:nvPr/>
        </p:nvSpPr>
        <p:spPr>
          <a:xfrm>
            <a:off x="3294772" y="2959100"/>
            <a:ext cx="17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0.3 * </a:t>
            </a:r>
            <a:r>
              <a:rPr lang="en-US" b="1" noProof="0" dirty="0" err="1"/>
              <a:t>favourite_c</a:t>
            </a:r>
            <a:endParaRPr lang="en-US" b="1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4C5CFA1-9C18-4B92-B479-438E8115B0E1}"/>
              </a:ext>
            </a:extLst>
          </p:cNvPr>
          <p:cNvSpPr txBox="1"/>
          <p:nvPr/>
        </p:nvSpPr>
        <p:spPr>
          <a:xfrm>
            <a:off x="6028938" y="2965450"/>
            <a:ext cx="172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0.2 * </a:t>
            </a:r>
            <a:r>
              <a:rPr lang="en-US" b="1" noProof="0" dirty="0" err="1"/>
              <a:t>accuracy_c</a:t>
            </a:r>
            <a:endParaRPr lang="en-US" b="1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5C19F1F-8948-0F57-3775-7C4582473BBF}"/>
              </a:ext>
            </a:extLst>
          </p:cNvPr>
          <p:cNvSpPr txBox="1"/>
          <p:nvPr/>
        </p:nvSpPr>
        <p:spPr>
          <a:xfrm>
            <a:off x="9613785" y="2965450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0.3 * </a:t>
            </a:r>
            <a:r>
              <a:rPr lang="en-US" b="1" noProof="0" dirty="0" err="1"/>
              <a:t>pp_contrib_c</a:t>
            </a:r>
            <a:endParaRPr lang="en-US" b="1" noProof="0" dirty="0"/>
          </a:p>
        </p:txBody>
      </p: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3680B07C-6D2A-39D3-C9C2-424B98096A96}"/>
              </a:ext>
            </a:extLst>
          </p:cNvPr>
          <p:cNvSpPr/>
          <p:nvPr/>
        </p:nvSpPr>
        <p:spPr>
          <a:xfrm>
            <a:off x="2865005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Additionszeichen 12">
            <a:extLst>
              <a:ext uri="{FF2B5EF4-FFF2-40B4-BE49-F238E27FC236}">
                <a16:creationId xmlns:a16="http://schemas.microsoft.com/office/drawing/2014/main" id="{08908AAB-6852-2647-7A6C-41110C3D8C55}"/>
              </a:ext>
            </a:extLst>
          </p:cNvPr>
          <p:cNvSpPr/>
          <p:nvPr/>
        </p:nvSpPr>
        <p:spPr>
          <a:xfrm>
            <a:off x="5426951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Additionszeichen 13">
            <a:extLst>
              <a:ext uri="{FF2B5EF4-FFF2-40B4-BE49-F238E27FC236}">
                <a16:creationId xmlns:a16="http://schemas.microsoft.com/office/drawing/2014/main" id="{9B83EF7D-07C0-617B-9859-8732953B5ED1}"/>
              </a:ext>
            </a:extLst>
          </p:cNvPr>
          <p:cNvSpPr/>
          <p:nvPr/>
        </p:nvSpPr>
        <p:spPr>
          <a:xfrm>
            <a:off x="8560425" y="3031014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B378784E-9399-7113-BA6A-09ACD0C50974}"/>
              </a:ext>
            </a:extLst>
          </p:cNvPr>
          <p:cNvSpPr/>
          <p:nvPr/>
        </p:nvSpPr>
        <p:spPr>
          <a:xfrm>
            <a:off x="5918777" y="2384425"/>
            <a:ext cx="354445" cy="36933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F279CFC4-530D-25E4-C42B-65D097ABC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03" y="3357995"/>
            <a:ext cx="2257977" cy="54418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318D02E-8EEB-6537-9151-783449295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58" y="3337068"/>
            <a:ext cx="1274282" cy="54238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427C96F2-E31C-0E9C-A000-CDCF8298D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43" y="3429774"/>
            <a:ext cx="1713105" cy="41613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B34612EC-C260-4FC4-9ABA-8426D4EA8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985" y="3361269"/>
            <a:ext cx="1773416" cy="544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2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B59FD-1EE6-00D3-491F-A2C8550A7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B2C46196-5EE3-A004-9C39-91DE287635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Enjoyment factor construction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314103D-88A4-D74D-0B8C-58C4502B8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B89486-AB59-F33D-0748-DF513C37C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D62D4AA-A1E1-F497-458D-98D0FBA02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A36D1CA5-9071-8D40-82AE-4DF26AF53A4B}"/>
              </a:ext>
            </a:extLst>
          </p:cNvPr>
          <p:cNvSpPr txBox="1"/>
          <p:nvPr/>
        </p:nvSpPr>
        <p:spPr>
          <a:xfrm>
            <a:off x="4699624" y="1715817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Enjoyment of each score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F590DD1-0216-F1D4-3126-1BF1B706DA4F}"/>
              </a:ext>
            </a:extLst>
          </p:cNvPr>
          <p:cNvSpPr txBox="1"/>
          <p:nvPr/>
        </p:nvSpPr>
        <p:spPr>
          <a:xfrm>
            <a:off x="1006005" y="2959100"/>
            <a:ext cx="18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0.2 * </a:t>
            </a:r>
            <a:r>
              <a:rPr lang="en-US" b="1" noProof="0" dirty="0" err="1"/>
              <a:t>playcount_c</a:t>
            </a:r>
            <a:endParaRPr lang="en-US" b="1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6B2E4DA-5EEB-BE71-1A83-278930F0A76B}"/>
              </a:ext>
            </a:extLst>
          </p:cNvPr>
          <p:cNvSpPr txBox="1"/>
          <p:nvPr/>
        </p:nvSpPr>
        <p:spPr>
          <a:xfrm>
            <a:off x="3294772" y="2959100"/>
            <a:ext cx="1774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0.3 * </a:t>
            </a:r>
            <a:r>
              <a:rPr lang="en-US" b="1" noProof="0" dirty="0" err="1"/>
              <a:t>favourite_c</a:t>
            </a:r>
            <a:endParaRPr lang="en-US" b="1" noProof="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27973B3-0E6D-C3D8-85B7-D1EEA81D285A}"/>
              </a:ext>
            </a:extLst>
          </p:cNvPr>
          <p:cNvSpPr txBox="1"/>
          <p:nvPr/>
        </p:nvSpPr>
        <p:spPr>
          <a:xfrm>
            <a:off x="6028938" y="2965450"/>
            <a:ext cx="1726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0.2 * </a:t>
            </a:r>
            <a:r>
              <a:rPr lang="en-US" b="1" noProof="0" dirty="0" err="1"/>
              <a:t>accuracy_c</a:t>
            </a:r>
            <a:endParaRPr lang="en-US" b="1" noProof="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3D6A8F5-BA40-5908-C975-18102390A26D}"/>
              </a:ext>
            </a:extLst>
          </p:cNvPr>
          <p:cNvSpPr txBox="1"/>
          <p:nvPr/>
        </p:nvSpPr>
        <p:spPr>
          <a:xfrm>
            <a:off x="9613785" y="2965450"/>
            <a:ext cx="1939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/>
              <a:t>0.3 * </a:t>
            </a:r>
            <a:r>
              <a:rPr lang="en-US" b="1" noProof="0" dirty="0" err="1"/>
              <a:t>pp_contrib_c</a:t>
            </a:r>
            <a:endParaRPr lang="en-US" b="1" noProof="0" dirty="0"/>
          </a:p>
        </p:txBody>
      </p: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F80D71C0-3848-FF7B-4769-7B7E0C5046F4}"/>
              </a:ext>
            </a:extLst>
          </p:cNvPr>
          <p:cNvSpPr/>
          <p:nvPr/>
        </p:nvSpPr>
        <p:spPr>
          <a:xfrm>
            <a:off x="2865005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Additionszeichen 12">
            <a:extLst>
              <a:ext uri="{FF2B5EF4-FFF2-40B4-BE49-F238E27FC236}">
                <a16:creationId xmlns:a16="http://schemas.microsoft.com/office/drawing/2014/main" id="{FDB8CD6E-16AB-0C09-4DD5-BFA5261EBE4C}"/>
              </a:ext>
            </a:extLst>
          </p:cNvPr>
          <p:cNvSpPr/>
          <p:nvPr/>
        </p:nvSpPr>
        <p:spPr>
          <a:xfrm>
            <a:off x="5426951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Additionszeichen 13">
            <a:extLst>
              <a:ext uri="{FF2B5EF4-FFF2-40B4-BE49-F238E27FC236}">
                <a16:creationId xmlns:a16="http://schemas.microsoft.com/office/drawing/2014/main" id="{2CE627B8-E4FB-0CD8-D0C0-DF5930180EC8}"/>
              </a:ext>
            </a:extLst>
          </p:cNvPr>
          <p:cNvSpPr/>
          <p:nvPr/>
        </p:nvSpPr>
        <p:spPr>
          <a:xfrm>
            <a:off x="8560425" y="3031014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9977F43C-8CC1-EF2F-1F7F-E22F47DCD577}"/>
              </a:ext>
            </a:extLst>
          </p:cNvPr>
          <p:cNvSpPr/>
          <p:nvPr/>
        </p:nvSpPr>
        <p:spPr>
          <a:xfrm>
            <a:off x="8121650" y="3408745"/>
            <a:ext cx="1174750" cy="179005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CC9A71B-23B4-2A2E-74B5-F971FF60162D}"/>
              </a:ext>
            </a:extLst>
          </p:cNvPr>
          <p:cNvSpPr txBox="1"/>
          <p:nvPr/>
        </p:nvSpPr>
        <p:spPr>
          <a:xfrm>
            <a:off x="8205738" y="3571677"/>
            <a:ext cx="1063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balanced by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DC57F8C-5F2C-350D-1B20-DD17F5735D4E}"/>
              </a:ext>
            </a:extLst>
          </p:cNvPr>
          <p:cNvSpPr txBox="1"/>
          <p:nvPr/>
        </p:nvSpPr>
        <p:spPr>
          <a:xfrm>
            <a:off x="8079485" y="3765034"/>
            <a:ext cx="1316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noProof="0" dirty="0" err="1"/>
              <a:t>farm_factor</a:t>
            </a:r>
            <a:endParaRPr lang="en-US" b="1" noProof="0" dirty="0"/>
          </a:p>
        </p:txBody>
      </p:sp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27E7357E-C497-B615-F426-8334711E02A8}"/>
              </a:ext>
            </a:extLst>
          </p:cNvPr>
          <p:cNvSpPr/>
          <p:nvPr/>
        </p:nvSpPr>
        <p:spPr>
          <a:xfrm>
            <a:off x="5918777" y="2384425"/>
            <a:ext cx="354445" cy="36933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55C7369C-D4BA-A83E-E189-A6B1A5AC9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03" y="3357995"/>
            <a:ext cx="2257977" cy="54418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8D48A17-FF5E-3C22-F483-F0235ABB4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58" y="3337068"/>
            <a:ext cx="1274282" cy="542386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F5016E28-2598-B391-16DF-10B2A3B06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843" y="3429774"/>
            <a:ext cx="1713105" cy="416139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00C7C872-0D57-6FAC-7925-543B3410DB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5985" y="3361269"/>
            <a:ext cx="1773416" cy="544189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8834DC9-DC7D-5AE3-E28E-3EB029132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0317" y="4260920"/>
            <a:ext cx="3878006" cy="236776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EFD3299-5905-282A-97D2-E95B72E17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3328" y="5217994"/>
            <a:ext cx="1044377" cy="551379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71BE132-F6A1-8C65-796A-273AE3AE0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5475" y="5184966"/>
            <a:ext cx="1989151" cy="705611"/>
          </a:xfrm>
          <a:prstGeom prst="rect">
            <a:avLst/>
          </a:prstGeom>
        </p:spPr>
      </p:pic>
      <p:sp>
        <p:nvSpPr>
          <p:cNvPr id="42" name="Pfeil: nach unten 41">
            <a:extLst>
              <a:ext uri="{FF2B5EF4-FFF2-40B4-BE49-F238E27FC236}">
                <a16:creationId xmlns:a16="http://schemas.microsoft.com/office/drawing/2014/main" id="{3946A58D-1571-D9E0-3C3B-6C2826907D4A}"/>
              </a:ext>
            </a:extLst>
          </p:cNvPr>
          <p:cNvSpPr/>
          <p:nvPr/>
        </p:nvSpPr>
        <p:spPr>
          <a:xfrm rot="19973394">
            <a:off x="10184114" y="4604383"/>
            <a:ext cx="144830" cy="56720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3" name="Pfeil: nach unten 42">
            <a:extLst>
              <a:ext uri="{FF2B5EF4-FFF2-40B4-BE49-F238E27FC236}">
                <a16:creationId xmlns:a16="http://schemas.microsoft.com/office/drawing/2014/main" id="{84B09526-DB07-C832-FE29-B158E956340E}"/>
              </a:ext>
            </a:extLst>
          </p:cNvPr>
          <p:cNvSpPr/>
          <p:nvPr/>
        </p:nvSpPr>
        <p:spPr>
          <a:xfrm rot="1886767">
            <a:off x="7629695" y="4540610"/>
            <a:ext cx="144830" cy="567205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546008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7988-F001-B984-CCB9-BBCB8F4D7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21">
            <a:extLst>
              <a:ext uri="{FF2B5EF4-FFF2-40B4-BE49-F238E27FC236}">
                <a16:creationId xmlns:a16="http://schemas.microsoft.com/office/drawing/2014/main" id="{1F4828A9-1703-6BFA-7A08-28FEF465DB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noProof="0" dirty="0"/>
              <a:t>Enjoyment factor construction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43C686-109B-DF3E-B487-63014A4801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25251" y="6352404"/>
            <a:ext cx="4114800" cy="314425"/>
          </a:xfrm>
        </p:spPr>
        <p:txBody>
          <a:bodyPr/>
          <a:lstStyle/>
          <a:p>
            <a:r>
              <a:rPr lang="en-US" noProof="0" dirty="0"/>
              <a:t>Recommender Systems Project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A45826-9A8C-54CF-4E4D-F85C1D6DD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45121" y="6350145"/>
            <a:ext cx="888247" cy="316684"/>
          </a:xfrm>
        </p:spPr>
        <p:txBody>
          <a:bodyPr/>
          <a:lstStyle/>
          <a:p>
            <a:r>
              <a:rPr lang="en-US" dirty="0"/>
              <a:t>Page</a:t>
            </a:r>
            <a:r>
              <a:rPr lang="en-US" noProof="0" dirty="0"/>
              <a:t> </a:t>
            </a:r>
            <a:fld id="{EBA229B5-7CFD-BC45-B1DD-7E8FA6FF2A0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698F4E7-529F-953E-E994-C5B4B56C8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8265" y="6352404"/>
            <a:ext cx="1311917" cy="316684"/>
          </a:xfrm>
        </p:spPr>
        <p:txBody>
          <a:bodyPr/>
          <a:lstStyle/>
          <a:p>
            <a:r>
              <a:rPr lang="en-US" noProof="0" dirty="0"/>
              <a:t>June 25</a:t>
            </a:r>
          </a:p>
        </p:txBody>
      </p:sp>
      <p:sp>
        <p:nvSpPr>
          <p:cNvPr id="12" name="Additionszeichen 11">
            <a:extLst>
              <a:ext uri="{FF2B5EF4-FFF2-40B4-BE49-F238E27FC236}">
                <a16:creationId xmlns:a16="http://schemas.microsoft.com/office/drawing/2014/main" id="{844E4C52-9D96-2884-FA0A-414D8FFE39A0}"/>
              </a:ext>
            </a:extLst>
          </p:cNvPr>
          <p:cNvSpPr/>
          <p:nvPr/>
        </p:nvSpPr>
        <p:spPr>
          <a:xfrm>
            <a:off x="2865005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Additionszeichen 12">
            <a:extLst>
              <a:ext uri="{FF2B5EF4-FFF2-40B4-BE49-F238E27FC236}">
                <a16:creationId xmlns:a16="http://schemas.microsoft.com/office/drawing/2014/main" id="{5040BD44-D602-F13F-2273-31D0DACB9FEA}"/>
              </a:ext>
            </a:extLst>
          </p:cNvPr>
          <p:cNvSpPr/>
          <p:nvPr/>
        </p:nvSpPr>
        <p:spPr>
          <a:xfrm>
            <a:off x="5426951" y="3023632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Additionszeichen 13">
            <a:extLst>
              <a:ext uri="{FF2B5EF4-FFF2-40B4-BE49-F238E27FC236}">
                <a16:creationId xmlns:a16="http://schemas.microsoft.com/office/drawing/2014/main" id="{4DAA9975-19BC-4C7F-1300-65883F1B2DB2}"/>
              </a:ext>
            </a:extLst>
          </p:cNvPr>
          <p:cNvSpPr/>
          <p:nvPr/>
        </p:nvSpPr>
        <p:spPr>
          <a:xfrm>
            <a:off x="8560425" y="3031014"/>
            <a:ext cx="354445" cy="304800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Pfeil: nach links und rechts 14">
            <a:extLst>
              <a:ext uri="{FF2B5EF4-FFF2-40B4-BE49-F238E27FC236}">
                <a16:creationId xmlns:a16="http://schemas.microsoft.com/office/drawing/2014/main" id="{1C432F1A-29DE-B914-55EF-9931E0E005B3}"/>
              </a:ext>
            </a:extLst>
          </p:cNvPr>
          <p:cNvSpPr/>
          <p:nvPr/>
        </p:nvSpPr>
        <p:spPr>
          <a:xfrm>
            <a:off x="8121650" y="3408745"/>
            <a:ext cx="1174750" cy="179005"/>
          </a:xfrm>
          <a:prstGeom prst="left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871D932F-3811-7335-8F57-2404F79B6F46}"/>
              </a:ext>
            </a:extLst>
          </p:cNvPr>
          <p:cNvSpPr txBox="1"/>
          <p:nvPr/>
        </p:nvSpPr>
        <p:spPr>
          <a:xfrm>
            <a:off x="8205738" y="3571677"/>
            <a:ext cx="10638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noProof="0" dirty="0"/>
              <a:t>balanced by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12D3CC4-9965-B651-A18E-DD7E63948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8727" y="517900"/>
            <a:ext cx="1919624" cy="1399162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CCE98F90-730D-7626-62C7-AB2E83808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58" y="2714855"/>
            <a:ext cx="1580550" cy="117700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5FEBBB3-76CF-4A4F-515D-6EC4B296E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433" y="2701244"/>
            <a:ext cx="1580550" cy="120422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64F20CA-7969-2B47-63E2-3ABA388CE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643475"/>
            <a:ext cx="1602632" cy="1235979"/>
          </a:xfrm>
          <a:prstGeom prst="rect">
            <a:avLst/>
          </a:prstGeom>
        </p:spPr>
      </p:pic>
      <p:sp>
        <p:nvSpPr>
          <p:cNvPr id="19" name="Pfeil: nach unten 18">
            <a:extLst>
              <a:ext uri="{FF2B5EF4-FFF2-40B4-BE49-F238E27FC236}">
                <a16:creationId xmlns:a16="http://schemas.microsoft.com/office/drawing/2014/main" id="{795079CF-F279-893B-105F-234ADD799F26}"/>
              </a:ext>
            </a:extLst>
          </p:cNvPr>
          <p:cNvSpPr/>
          <p:nvPr/>
        </p:nvSpPr>
        <p:spPr>
          <a:xfrm>
            <a:off x="5918777" y="2384425"/>
            <a:ext cx="354445" cy="36933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CE76D96E-397E-CA28-E9DB-BBD828645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4281" y="2591767"/>
            <a:ext cx="1792329" cy="133939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68FA86B-2DC7-5420-6725-3EA4502C5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94498" y="4094093"/>
            <a:ext cx="1886295" cy="1486597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41E00DD5-459B-CB2B-8DF7-0B4275C99309}"/>
              </a:ext>
            </a:extLst>
          </p:cNvPr>
          <p:cNvSpPr txBox="1"/>
          <p:nvPr/>
        </p:nvSpPr>
        <p:spPr>
          <a:xfrm>
            <a:off x="4823806" y="1922369"/>
            <a:ext cx="2792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noProof="0" dirty="0"/>
              <a:t>Enjoyment of each score</a:t>
            </a:r>
          </a:p>
        </p:txBody>
      </p:sp>
    </p:spTree>
    <p:extLst>
      <p:ext uri="{BB962C8B-B14F-4D97-AF65-F5344CB8AC3E}">
        <p14:creationId xmlns:p14="http://schemas.microsoft.com/office/powerpoint/2010/main" val="1752298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uib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361"/>
      </a:accent1>
      <a:accent2>
        <a:srgbClr val="F3920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��< ? x m l   v e r s i o n = " 1 . 0 "   e n c o d i n g = " u t f - 1 6 " ? > < D o c u m e n t S e t t i n g s   x m l n s : x s d = " h t t p : / / w w w . w 3 . o r g / 2 0 0 1 / X M L S c h e m a "   x m l n s : x s i = " h t t p : / / w w w . w 3 . o r g / 2 0 0 1 / X M L S c h e m a - i n s t a n c e "   x m l n s = " h t t p : / / w w w . z h a w . c h / A c c e s s i b i l i t y A d d I n " >  
     < C h e c k R e a d i n g O r d e r > t r u e < / C h e c k R e a d i n g O r d e r >  
     < C h e c k T a b l e H e a d e r > t r u e < / C h e c k T a b l e H e a d e r >  
     < C h e c k S l i d e T i t l e > t r u e < / C h e c k S l i d e T i t l e >  
     < C h e c k L a n g u a g e S e t t i n g > t r u e < / C h e c k L a n g u a g e S e t t i n g >  
     < C h e c k A l t T e x t > t r u e < / C h e c k A l t T e x t >  
     < C h e c k T e x t S i z e > f a l s e < / C h e c k T e x t S i z e >  
     < C h e c k S c r e e n T i p > f a l s e < / C h e c k S c r e e n T i p >  
     < S h o w S h a p e N a m e C o l u m n > f a l s e < / S h o w S h a p e N a m e C o l u m n >  
     < S h o w I s s u e D e s c r i p t i o n > t r u e < / S h o w I s s u e D e s c r i p t i o n >  
 < / D o c u m e n t S e t t i n g s > 
</file>

<file path=customXml/itemProps1.xml><?xml version="1.0" encoding="utf-8"?>
<ds:datastoreItem xmlns:ds="http://schemas.openxmlformats.org/officeDocument/2006/customXml" ds:itemID="{E8D01778-62E1-4AD0-B2FB-E631DD3CCD47}">
  <ds:schemaRefs>
    <ds:schemaRef ds:uri="http://www.w3.org/2001/XMLSchema"/>
    <ds:schemaRef ds:uri="http://www.zhaw.ch/AccessibilityAddIn"/>
  </ds:schemaRefs>
</ds:datastoreItem>
</file>

<file path=docMetadata/LabelInfo.xml><?xml version="1.0" encoding="utf-8"?>
<clbl:labelList xmlns:clbl="http://schemas.microsoft.com/office/2020/mipLabelMetadata">
  <clbl:label id="{5dae8ba6-b3d9-441d-85ba-95bbdebfad77}" enabled="1" method="Privileged" siteId="{2314cb5c-e44b-4288-b205-51ab43ecb12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879</Words>
  <Application>Microsoft Office PowerPoint</Application>
  <PresentationFormat>Breitbild</PresentationFormat>
  <Paragraphs>163</Paragraphs>
  <Slides>17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Wingdings</vt:lpstr>
      <vt:lpstr>Office</vt:lpstr>
      <vt:lpstr>Improving Recommendations by including User-Specific Constraints, based on Domain Knowledge  Sonja Dagn, Matteo Gläser, Ilyas Satik</vt:lpstr>
      <vt:lpstr>Osu! Game basics.</vt:lpstr>
      <vt:lpstr>Why is our dataset appropriate for the RQ?</vt:lpstr>
      <vt:lpstr>Dataset Preprocessing</vt:lpstr>
      <vt:lpstr>Dataset Preprocessing</vt:lpstr>
      <vt:lpstr>Dataset Preprocessing</vt:lpstr>
      <vt:lpstr>Enjoyment factor construction</vt:lpstr>
      <vt:lpstr>Enjoyment factor construction</vt:lpstr>
      <vt:lpstr>Enjoyment factor construction</vt:lpstr>
      <vt:lpstr>Enoyment factor construction</vt:lpstr>
      <vt:lpstr>Methodology</vt:lpstr>
      <vt:lpstr>Results</vt:lpstr>
      <vt:lpstr>Results</vt:lpstr>
      <vt:lpstr>RQ transferred</vt:lpstr>
      <vt:lpstr>Takeaways</vt:lpstr>
      <vt:lpstr>Thank you for your attention!  Sonja Dagn, Matteo Gläser, Ilyas Satik</vt:lpstr>
      <vt:lpstr>Dataset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Matteo Gläser</cp:lastModifiedBy>
  <cp:revision>111</cp:revision>
  <dcterms:created xsi:type="dcterms:W3CDTF">2017-06-06T07:41:45Z</dcterms:created>
  <dcterms:modified xsi:type="dcterms:W3CDTF">2025-06-25T09:28:38Z</dcterms:modified>
</cp:coreProperties>
</file>